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uwenjuan" initials="" lastIdx="3" clrIdx="0"/>
  <p:cmAuthor id="1" name="zhangxuezheng" initials="z" lastIdx="3" clrIdx="0"/>
  <p:cmAuthor id="2" name="zhangjian" initials="z" lastIdx="1" clrIdx="1"/>
  <p:cmAuthor id="3" name="Administrator" initials="A" lastIdx="2" clrIdx="2"/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9AD"/>
    <a:srgbClr val="F90179"/>
    <a:srgbClr val="B8CCE4"/>
    <a:srgbClr val="CCC0DA"/>
    <a:srgbClr val="8DB4E2"/>
    <a:srgbClr val="B7DEE8"/>
    <a:srgbClr val="D8E4BC"/>
    <a:srgbClr val="E6B8B7"/>
    <a:srgbClr val="FCD5B4"/>
    <a:srgbClr val="EC6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0"/>
    <p:restoredTop sz="72469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674" y="60"/>
      </p:cViewPr>
      <p:guideLst>
        <p:guide orient="horz" pos="2183"/>
        <p:guide pos="374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2.xml"/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A25A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90179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0F0F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31292768"/>
        <c:axId val="1531293856"/>
      </c:barChart>
      <c:catAx>
        <c:axId val="153129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1293856"/>
        <c:crosses val="autoZero"/>
        <c:auto val="1"/>
        <c:lblAlgn val="ctr"/>
        <c:lblOffset val="100"/>
        <c:noMultiLvlLbl val="0"/>
      </c:catAx>
      <c:valAx>
        <c:axId val="1531293856"/>
        <c:scaling>
          <c:orientation val="minMax"/>
        </c:scaling>
        <c:delete val="0"/>
        <c:axPos val="l"/>
        <c:majorGridlines>
          <c:spPr>
            <a:ln w="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129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77dcd2d-e48d-420d-ad8a-e6b316efe151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7001049253497"/>
          <c:y val="0.148534845418585"/>
          <c:w val="0.234756852705745"/>
          <c:h val="0.505843230633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1A25AC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AEAEA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919065267202848"/>
                  <c:y val="0.069195907234622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zh-CN" sz="1800" b="1" i="0" u="none" strike="noStrike" kern="1200" baseline="0">
                        <a:solidFill>
                          <a:schemeClr val="tx2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defRPr>
                    </a:pPr>
                    <a:r>
                      <a:rPr lang="en-US" altLang="zh-CN" dirty="0"/>
                      <a:t>75%</a:t>
                    </a:r>
                    <a:endParaRPr lang="en-US" altLang="zh-CN" sz="1800" b="1" i="0" dirty="0">
                      <a:latin typeface="华文楷体" panose="02010600040101010101" pitchFamily="2" charset="-122"/>
                      <a:ea typeface="华文楷体" panose="02010600040101010101" pitchFamily="2" charset="-12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chemeClr val="tx2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a19e83cb-efbd-4d58-b6ca-5d1c966e2379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7001049253497"/>
          <c:y val="0.148534845418585"/>
          <c:w val="0.234756852705745"/>
          <c:h val="0.505843230633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F90179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AEAEA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919065267202848"/>
                  <c:y val="0.069195907234622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zh-CN" sz="1800" b="1" i="0" u="none" strike="noStrike" kern="1200" baseline="0">
                        <a:solidFill>
                          <a:schemeClr val="tx2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defRPr>
                    </a:pPr>
                    <a:r>
                      <a:rPr lang="en-US" altLang="zh-CN" dirty="0"/>
                      <a:t>60%</a:t>
                    </a:r>
                    <a:endParaRPr lang="en-US" altLang="zh-CN" sz="1800" b="1" i="0" dirty="0">
                      <a:latin typeface="华文楷体" panose="02010600040101010101" pitchFamily="2" charset="-122"/>
                      <a:ea typeface="华文楷体" panose="02010600040101010101" pitchFamily="2" charset="-12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chemeClr val="tx2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f93ab09-6896-416c-824d-5d58fb8f3aab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7001049253497"/>
          <c:y val="0.148534845418585"/>
          <c:w val="0.234756852705745"/>
          <c:h val="0.505843230633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1A25AC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AEAEA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919065267202848"/>
                  <c:y val="0.069195907234622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zh-CN" sz="1800" b="1" i="0" u="none" strike="noStrike" kern="1200" baseline="0">
                        <a:solidFill>
                          <a:schemeClr val="tx2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  <a:cs typeface="+mn-cs"/>
                      </a:defRPr>
                    </a:pPr>
                    <a:r>
                      <a:rPr lang="en-US" altLang="zh-CN" dirty="0"/>
                      <a:t>75%</a:t>
                    </a:r>
                    <a:endParaRPr lang="en-US" altLang="zh-CN" sz="1800" b="1" i="0" dirty="0">
                      <a:latin typeface="华文楷体" panose="02010600040101010101" pitchFamily="2" charset="-122"/>
                      <a:ea typeface="华文楷体" panose="02010600040101010101" pitchFamily="2" charset="-122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chemeClr val="tx2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fc8398f-905f-4497-90de-07d43021dba7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5E93C-7241-A94D-A55D-5CAD1298D00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4EFF6-C024-3640-AAFF-6CBD80946E1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035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91540" y="2865279"/>
            <a:ext cx="8420100" cy="754221"/>
          </a:xfrm>
        </p:spPr>
        <p:txBody>
          <a:bodyPr>
            <a:norm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思源黑体 CN Normal" pitchFamily="34" charset="-128"/>
                <a:ea typeface="思源黑体 CN Normal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此处输入副标题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434" y="701040"/>
            <a:ext cx="2534902" cy="474663"/>
          </a:xfrm>
          <a:prstGeom prst="rect">
            <a:avLst/>
          </a:prstGeom>
        </p:spPr>
      </p:pic>
      <p:sp>
        <p:nvSpPr>
          <p:cNvPr id="14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891540" y="1875799"/>
            <a:ext cx="8420100" cy="895129"/>
          </a:xfrm>
        </p:spPr>
        <p:txBody>
          <a:bodyPr anchor="b">
            <a:normAutofit/>
          </a:bodyPr>
          <a:lstStyle>
            <a:lvl1pPr marL="0" indent="0">
              <a:buNone/>
              <a:defRPr sz="5400" b="1" i="0">
                <a:solidFill>
                  <a:schemeClr val="bg1"/>
                </a:solidFill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GB" altLang="zh-CN" dirty="0"/>
              <a:t>2023 Annual Summary</a:t>
            </a:r>
            <a:endParaRPr kumimoji="1" lang="zh-CN" altLang="en-US" dirty="0"/>
          </a:p>
        </p:txBody>
      </p:sp>
      <p:pic>
        <p:nvPicPr>
          <p:cNvPr id="2" name="图片 1" descr="九元航空vi手册应用部分0629（cmyk)-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73835" y="1055370"/>
            <a:ext cx="11224260" cy="631380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1A2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487362" y="415925"/>
            <a:ext cx="2509466" cy="4699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144833" y="2028943"/>
            <a:ext cx="41168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b="0" i="0" dirty="0">
                <a:solidFill>
                  <a:schemeClr val="bg1"/>
                </a:solidFill>
                <a:latin typeface="思源黑体 CN Medium" pitchFamily="34" charset="-128"/>
                <a:ea typeface="思源黑体 CN Medium" pitchFamily="34" charset="-128"/>
              </a:rPr>
              <a:t>Thanks</a:t>
            </a:r>
            <a:endParaRPr kumimoji="1" lang="zh-CN" altLang="en-US" sz="8800" b="0" i="0" dirty="0">
              <a:solidFill>
                <a:schemeClr val="bg1"/>
              </a:solidFill>
              <a:latin typeface="思源黑体 CN Medium" pitchFamily="34" charset="-128"/>
              <a:ea typeface="思源黑体 CN Medium" pitchFamily="34" charset="-128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127048" y="345184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3600" b="0" i="0" spc="600" dirty="0">
                <a:solidFill>
                  <a:schemeClr val="bg1"/>
                </a:solidFill>
                <a:latin typeface="思源黑体 CN" pitchFamily="34" charset="-128"/>
                <a:ea typeface="思源黑体 CN" pitchFamily="34" charset="-128"/>
              </a:rPr>
              <a:t>感谢观看</a:t>
            </a:r>
            <a:endParaRPr kumimoji="1" lang="zh-CN" altLang="en-US" sz="3600" b="0" i="0" spc="600" dirty="0">
              <a:solidFill>
                <a:schemeClr val="bg1"/>
              </a:solidFill>
              <a:latin typeface="思源黑体 CN" pitchFamily="34" charset="-128"/>
              <a:ea typeface="思源黑体 CN" pitchFamily="34" charset="-128"/>
            </a:endParaRPr>
          </a:p>
        </p:txBody>
      </p:sp>
      <p:pic>
        <p:nvPicPr>
          <p:cNvPr id="3" name="图片 2" descr="九元航空vi手册应用部分0629（cmyk)-4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12790" y="3292475"/>
            <a:ext cx="6899275" cy="388112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D399-4136-344A-8EBD-93C8489377B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3CB-FDFC-B148-AD26-BAA3324D951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0488" y="304272"/>
            <a:ext cx="6510815" cy="253980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defRPr lang="zh-CN" altLang="en-US" dirty="0"/>
            </a:lvl1pPr>
          </a:lstStyle>
          <a:p>
            <a:pPr marL="0" lvl="0"/>
            <a:r>
              <a:rPr kumimoji="1" lang="zh-CN" altLang="en-US" dirty="0"/>
              <a:t>单击此处编辑标题样式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0488" y="581209"/>
            <a:ext cx="2786955" cy="1384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kumimoji="0" lang="zh-CN" altLang="en-US" sz="900" u="none" strike="noStrike" cap="all" spc="0" normalizeH="0">
                <a:ln>
                  <a:noFill/>
                </a:ln>
                <a:effectLst/>
                <a:uLnTx/>
                <a:uFillTx/>
                <a:latin typeface="OPPOSans M" pitchFamily="18" charset="-122"/>
                <a:ea typeface="OPPOSans M" pitchFamily="18" charset="-122"/>
                <a:cs typeface="OPPOSans M" pitchFamily="18" charset="-122"/>
              </a:defRPr>
            </a:lvl1pPr>
          </a:lstStyle>
          <a:p>
            <a:r>
              <a:rPr lang="en-US" altLang="zh-CN" dirty="0"/>
              <a:t>Current problems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46015" y="270311"/>
            <a:ext cx="1005688" cy="52322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defRPr lang="en-US" altLang="zh-CN" sz="3400" smtClean="0">
                <a:solidFill>
                  <a:schemeClr val="bg1"/>
                </a:solidFill>
                <a:latin typeface="OPPOSans H" pitchFamily="18" charset="-122"/>
                <a:ea typeface="OPPOSans H" pitchFamily="18" charset="-122"/>
                <a:cs typeface="OPPOSans H" pitchFamily="18" charset="-122"/>
              </a:defRPr>
            </a:lvl1pPr>
          </a:lstStyle>
          <a:p>
            <a:r>
              <a:rPr lang="en-US" altLang="zh-CN" dirty="0"/>
              <a:t>001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03446" y="359280"/>
            <a:ext cx="5392554" cy="438234"/>
          </a:xfrm>
        </p:spPr>
        <p:txBody>
          <a:bodyPr>
            <a:noAutofit/>
          </a:bodyPr>
          <a:lstStyle>
            <a:lvl1pPr>
              <a:defRPr sz="2400" b="0" i="0">
                <a:solidFill>
                  <a:srgbClr val="1A25AC"/>
                </a:solidFill>
                <a:latin typeface="思源黑体 CN" pitchFamily="34" charset="-128"/>
                <a:ea typeface="思源黑体 CN" pitchFamily="34" charset="-128"/>
              </a:defRPr>
            </a:lvl1pPr>
          </a:lstStyle>
          <a:p>
            <a:r>
              <a:rPr kumimoji="1" lang="zh-CN" altLang="en-US" dirty="0"/>
              <a:t>这里输入您的内容</a:t>
            </a:r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26617" y="6310312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769" y="437146"/>
            <a:ext cx="2057532" cy="384928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577750" y="1414563"/>
            <a:ext cx="4456113" cy="479373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688748" y="1477157"/>
            <a:ext cx="5293677" cy="520399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轻装简行 粤来花开</a:t>
            </a:r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5688748" y="1997556"/>
            <a:ext cx="5293677" cy="351481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思源黑体 CN Normal" pitchFamily="34" charset="-128"/>
                <a:ea typeface="思源黑体 CN Normal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引领低成本航司潮流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5688748" y="2508323"/>
            <a:ext cx="5293677" cy="2747071"/>
          </a:xfrm>
        </p:spPr>
        <p:txBody>
          <a:bodyPr anchor="b">
            <a:normAutofit/>
          </a:bodyPr>
          <a:lstStyle>
            <a:lvl1pPr marL="0" indent="0" algn="l">
              <a:buNone/>
              <a:defRPr sz="9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九元航空的低成本大众化模式，把基本航空运输服务和其它服务进行明确划分，坚持只让旅客购买自己需要的服务，从而将机票价格降至最低，并在航班上推出</a:t>
            </a:r>
            <a:r>
              <a:rPr kumimoji="1" lang="en-US" altLang="zh-CN" dirty="0"/>
              <a:t>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29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99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199</a:t>
            </a:r>
            <a:r>
              <a:rPr kumimoji="1" lang="zh-CN" altLang="en-US" dirty="0"/>
              <a:t>元系列的特价机票，持续让利促销、回馈旅客。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  <a:p>
            <a:pPr lvl="0"/>
            <a:endParaRPr kumimoji="1" lang="zh-CN" altLang="en-US" dirty="0"/>
          </a:p>
          <a:p>
            <a:pPr lvl="0"/>
            <a:r>
              <a:rPr kumimoji="1" lang="zh-CN" altLang="en-US" dirty="0"/>
              <a:t>九元航空的低成本大众化模式，把基本航空运输服务和其它服务进行明确划分，坚持只让旅客购买自己需要的服务，从而将机票价格降至最低，并在航班上推出</a:t>
            </a:r>
            <a:r>
              <a:rPr kumimoji="1" lang="en-US" altLang="zh-CN" dirty="0"/>
              <a:t>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29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99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199</a:t>
            </a:r>
            <a:r>
              <a:rPr kumimoji="1" lang="zh-CN" altLang="en-US" dirty="0"/>
              <a:t>元系列的特价机票，持续让利促销、回馈旅客。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  <a:p>
            <a:pPr lvl="0"/>
            <a:endParaRPr kumimoji="1" lang="zh-CN" altLang="en-US" dirty="0"/>
          </a:p>
          <a:p>
            <a:pPr lvl="0"/>
            <a:r>
              <a:rPr kumimoji="1" lang="zh-CN" altLang="en-US" dirty="0"/>
              <a:t>九元航空的低成本大众化模式，把基本航空运输服务和其它服务进行明确划分，坚持只让旅客购买自己需要的服务，从而将机票价格降至最低，并在航班上推出</a:t>
            </a:r>
            <a:r>
              <a:rPr kumimoji="1" lang="en-US" altLang="zh-CN" dirty="0"/>
              <a:t>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29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99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199</a:t>
            </a:r>
            <a:r>
              <a:rPr kumimoji="1" lang="zh-CN" altLang="en-US" dirty="0"/>
              <a:t>元系列的特价机票，持续让利促销、回馈旅客。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18" name="矩形 17"/>
          <p:cNvSpPr/>
          <p:nvPr userDrawn="1"/>
        </p:nvSpPr>
        <p:spPr>
          <a:xfrm>
            <a:off x="577750" y="437146"/>
            <a:ext cx="85825" cy="562979"/>
          </a:xfrm>
          <a:prstGeom prst="rect">
            <a:avLst/>
          </a:prstGeom>
          <a:solidFill>
            <a:srgbClr val="F90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703447" y="757567"/>
            <a:ext cx="5392554" cy="330007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1A25AC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here.</a:t>
            </a:r>
            <a:endParaRPr kumimoji="1"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120416" y="2578937"/>
            <a:ext cx="2761648" cy="1013693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A25AC"/>
                </a:solidFill>
                <a:latin typeface="思源黑体 CN" pitchFamily="34" charset="-128"/>
                <a:ea typeface="思源黑体 CN" pitchFamily="34" charset="-128"/>
              </a:defRPr>
            </a:lvl1pPr>
          </a:lstStyle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0" y="0"/>
            <a:ext cx="12192000" cy="68567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08700" y="2338940"/>
            <a:ext cx="2950879" cy="1060556"/>
          </a:xfrm>
        </p:spPr>
        <p:txBody>
          <a:bodyPr anchor="b">
            <a:noAutofit/>
          </a:bodyPr>
          <a:lstStyle>
            <a:lvl1pPr>
              <a:defRPr sz="6000" b="1" i="0">
                <a:solidFill>
                  <a:srgbClr val="1A25AC"/>
                </a:solidFill>
                <a:latin typeface="思源黑体 CN" pitchFamily="34" charset="-128"/>
                <a:ea typeface="思源黑体 CN" pitchFamily="34" charset="-128"/>
              </a:defRPr>
            </a:lvl1pPr>
          </a:lstStyle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579412" y="2598822"/>
            <a:ext cx="2743200" cy="442761"/>
          </a:xfrm>
        </p:spPr>
        <p:txBody>
          <a:bodyPr>
            <a:normAutofit/>
          </a:bodyPr>
          <a:lstStyle>
            <a:lvl1pPr marL="0" indent="0">
              <a:buNone/>
              <a:defRPr sz="2500" b="0" i="0">
                <a:solidFill>
                  <a:srgbClr val="1A25AC"/>
                </a:solidFill>
                <a:latin typeface="思源黑体 CN Normal" pitchFamily="34" charset="-128"/>
                <a:ea typeface="思源黑体 CN Normal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这里输入您的标题</a:t>
            </a:r>
            <a:endParaRPr kumimoji="1"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7579411" y="3024741"/>
            <a:ext cx="2749985" cy="404260"/>
          </a:xfrm>
        </p:spPr>
        <p:txBody>
          <a:bodyPr>
            <a:normAutofit/>
          </a:bodyPr>
          <a:lstStyle>
            <a:lvl1pPr marL="0" indent="0">
              <a:buNone/>
              <a:defRPr sz="1700" b="0" i="0">
                <a:solidFill>
                  <a:srgbClr val="1A25AC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03446" y="359280"/>
            <a:ext cx="5392554" cy="438234"/>
          </a:xfrm>
        </p:spPr>
        <p:txBody>
          <a:bodyPr>
            <a:noAutofit/>
          </a:bodyPr>
          <a:lstStyle>
            <a:lvl1pPr>
              <a:defRPr sz="2400" b="0" i="0">
                <a:solidFill>
                  <a:srgbClr val="1A25AC"/>
                </a:solidFill>
                <a:latin typeface="思源黑体 CN" pitchFamily="34" charset="-128"/>
                <a:ea typeface="思源黑体 CN" pitchFamily="34" charset="-128"/>
              </a:defRPr>
            </a:lvl1pPr>
          </a:lstStyle>
          <a:p>
            <a:r>
              <a:rPr kumimoji="1" lang="zh-CN" altLang="en-US" dirty="0"/>
              <a:t>这里输入您的内容</a:t>
            </a:r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26617" y="6310312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9817769" y="437146"/>
            <a:ext cx="2057532" cy="384928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577750" y="1414563"/>
            <a:ext cx="4456113" cy="479373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688748" y="1477157"/>
            <a:ext cx="5293677" cy="520399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轻装简行 粤来花开</a:t>
            </a:r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5688748" y="1997556"/>
            <a:ext cx="5293677" cy="351481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思源黑体 CN Normal" pitchFamily="34" charset="-128"/>
                <a:ea typeface="思源黑体 CN Normal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引领低成本航司潮流</a:t>
            </a:r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5688748" y="2508323"/>
            <a:ext cx="5293677" cy="2747071"/>
          </a:xfrm>
        </p:spPr>
        <p:txBody>
          <a:bodyPr anchor="b">
            <a:normAutofit/>
          </a:bodyPr>
          <a:lstStyle>
            <a:lvl1pPr marL="0" indent="0" algn="l">
              <a:buNone/>
              <a:defRPr sz="9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九元航空的低成本大众化模式，把基本航空运输服务和其它服务进行明确划分，坚持只让旅客购买自己需要的服务，从而将机票价格降至最低，并在航班上推出</a:t>
            </a:r>
            <a:r>
              <a:rPr kumimoji="1" lang="en-US" altLang="zh-CN" dirty="0"/>
              <a:t>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29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99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199</a:t>
            </a:r>
            <a:r>
              <a:rPr kumimoji="1" lang="zh-CN" altLang="en-US" dirty="0"/>
              <a:t>元系列的特价机票，持续让利促销、回馈旅客。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  <a:p>
            <a:pPr lvl="0"/>
            <a:endParaRPr kumimoji="1" lang="zh-CN" altLang="en-US" dirty="0"/>
          </a:p>
          <a:p>
            <a:pPr lvl="0"/>
            <a:r>
              <a:rPr kumimoji="1" lang="zh-CN" altLang="en-US" dirty="0"/>
              <a:t>九元航空的低成本大众化模式，把基本航空运输服务和其它服务进行明确划分，坚持只让旅客购买自己需要的服务，从而将机票价格降至最低，并在航班上推出</a:t>
            </a:r>
            <a:r>
              <a:rPr kumimoji="1" lang="en-US" altLang="zh-CN" dirty="0"/>
              <a:t>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29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99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199</a:t>
            </a:r>
            <a:r>
              <a:rPr kumimoji="1" lang="zh-CN" altLang="en-US" dirty="0"/>
              <a:t>元系列的特价机票，持续让利促销、回馈旅客。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  <a:p>
            <a:pPr lvl="0"/>
            <a:endParaRPr kumimoji="1" lang="zh-CN" altLang="en-US" dirty="0"/>
          </a:p>
          <a:p>
            <a:pPr lvl="0"/>
            <a:r>
              <a:rPr kumimoji="1" lang="zh-CN" altLang="en-US" dirty="0"/>
              <a:t>九元航空的低成本大众化模式，把基本航空运输服务和其它服务进行明确划分，坚持只让旅客购买自己需要的服务，从而将机票价格降至最低，并在航班上推出</a:t>
            </a:r>
            <a:r>
              <a:rPr kumimoji="1" lang="en-US" altLang="zh-CN" dirty="0"/>
              <a:t>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29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99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199</a:t>
            </a:r>
            <a:r>
              <a:rPr kumimoji="1" lang="zh-CN" altLang="en-US" dirty="0"/>
              <a:t>元系列的特价机票，持续让利促销、回馈旅客。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18" name="矩形 17"/>
          <p:cNvSpPr/>
          <p:nvPr userDrawn="1"/>
        </p:nvSpPr>
        <p:spPr>
          <a:xfrm>
            <a:off x="577750" y="437146"/>
            <a:ext cx="85825" cy="562979"/>
          </a:xfrm>
          <a:prstGeom prst="rect">
            <a:avLst/>
          </a:prstGeom>
          <a:solidFill>
            <a:srgbClr val="F90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703447" y="757567"/>
            <a:ext cx="5392554" cy="330007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1A25AC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here.</a:t>
            </a:r>
            <a:endParaRPr kumimoji="1"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 userDrawn="1"/>
        </p:nvSpPr>
        <p:spPr>
          <a:xfrm>
            <a:off x="714333" y="2838459"/>
            <a:ext cx="1251857" cy="1251857"/>
          </a:xfrm>
          <a:prstGeom prst="ellipse">
            <a:avLst/>
          </a:prstGeom>
          <a:solidFill>
            <a:srgbClr val="1A2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714333" y="4318916"/>
            <a:ext cx="1251857" cy="1251857"/>
          </a:xfrm>
          <a:prstGeom prst="ellipse">
            <a:avLst/>
          </a:prstGeom>
          <a:solidFill>
            <a:srgbClr val="1A2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7"/>
          </p:nvPr>
        </p:nvSpPr>
        <p:spPr>
          <a:xfrm>
            <a:off x="7632700" y="0"/>
            <a:ext cx="4559300" cy="68580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97533" y="2992080"/>
            <a:ext cx="2427522" cy="330008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添加标题文字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703447" y="246394"/>
            <a:ext cx="5416182" cy="562979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1A25AC"/>
                </a:solidFill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这里输入您的内容</a:t>
            </a:r>
            <a:endParaRPr kumimoji="1"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577750" y="437146"/>
            <a:ext cx="85825" cy="562979"/>
          </a:xfrm>
          <a:prstGeom prst="rect">
            <a:avLst/>
          </a:prstGeom>
          <a:solidFill>
            <a:srgbClr val="F90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703447" y="757567"/>
            <a:ext cx="5392554" cy="330007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1A25AC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here.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9836967" y="437146"/>
            <a:ext cx="2057532" cy="384928"/>
          </a:xfrm>
          <a:prstGeom prst="rect">
            <a:avLst/>
          </a:prstGeom>
        </p:spPr>
      </p:pic>
      <p:sp>
        <p:nvSpPr>
          <p:cNvPr id="17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738001" y="1993649"/>
            <a:ext cx="2944537" cy="330007"/>
          </a:xfrm>
        </p:spPr>
        <p:txBody>
          <a:bodyPr>
            <a:noAutofit/>
          </a:bodyPr>
          <a:lstStyle>
            <a:lvl1pPr marL="0" indent="0">
              <a:buNone/>
              <a:defRPr sz="1900" b="0" i="0">
                <a:solidFill>
                  <a:schemeClr val="tx1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here.</a:t>
            </a:r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idx="19" hasCustomPrompt="1"/>
          </p:nvPr>
        </p:nvSpPr>
        <p:spPr>
          <a:xfrm>
            <a:off x="4569773" y="1993649"/>
            <a:ext cx="2944537" cy="330007"/>
          </a:xfrm>
        </p:spPr>
        <p:txBody>
          <a:bodyPr>
            <a:noAutofit/>
          </a:bodyPr>
          <a:lstStyle>
            <a:lvl1pPr marL="0" indent="0">
              <a:buNone/>
              <a:defRPr sz="1900" b="0" i="0">
                <a:solidFill>
                  <a:schemeClr val="tx1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here.</a:t>
            </a:r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20" hasCustomPrompt="1"/>
          </p:nvPr>
        </p:nvSpPr>
        <p:spPr>
          <a:xfrm>
            <a:off x="782015" y="3183575"/>
            <a:ext cx="1251857" cy="643254"/>
          </a:xfrm>
        </p:spPr>
        <p:txBody>
          <a:bodyPr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3.7%</a:t>
            </a:r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21" hasCustomPrompt="1"/>
          </p:nvPr>
        </p:nvSpPr>
        <p:spPr>
          <a:xfrm>
            <a:off x="782015" y="4674917"/>
            <a:ext cx="1184175" cy="643254"/>
          </a:xfrm>
        </p:spPr>
        <p:txBody>
          <a:bodyPr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15%</a:t>
            </a:r>
            <a:endParaRPr kumimoji="1"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2107191" y="3406387"/>
            <a:ext cx="2427522" cy="330007"/>
          </a:xfrm>
        </p:spPr>
        <p:txBody>
          <a:bodyPr anchor="b">
            <a:noAutofit/>
          </a:bodyPr>
          <a:lstStyle>
            <a:lvl1pPr marL="0" indent="0" algn="l">
              <a:buNone/>
              <a:defRPr sz="7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2097533" y="4624111"/>
            <a:ext cx="2427522" cy="330008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添加标题文字</a:t>
            </a:r>
            <a:endParaRPr kumimoji="1"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idx="23" hasCustomPrompt="1"/>
          </p:nvPr>
        </p:nvSpPr>
        <p:spPr>
          <a:xfrm>
            <a:off x="2107191" y="5038418"/>
            <a:ext cx="2427522" cy="330007"/>
          </a:xfrm>
        </p:spPr>
        <p:txBody>
          <a:bodyPr anchor="b">
            <a:noAutofit/>
          </a:bodyPr>
          <a:lstStyle>
            <a:lvl1pPr marL="0" indent="0" algn="l">
              <a:buNone/>
              <a:defRPr sz="7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703447" y="246394"/>
            <a:ext cx="5416182" cy="562979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1A25AC"/>
                </a:solidFill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这里输入您的内容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577750" y="437146"/>
            <a:ext cx="85825" cy="562979"/>
          </a:xfrm>
          <a:prstGeom prst="rect">
            <a:avLst/>
          </a:prstGeom>
          <a:solidFill>
            <a:srgbClr val="F90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703447" y="757567"/>
            <a:ext cx="5392554" cy="330007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1A25AC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here.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 cstate="hqprint"/>
          <a:stretch>
            <a:fillRect/>
          </a:stretch>
        </p:blipFill>
        <p:spPr>
          <a:xfrm>
            <a:off x="9836967" y="437146"/>
            <a:ext cx="2057532" cy="384928"/>
          </a:xfrm>
          <a:prstGeom prst="rect">
            <a:avLst/>
          </a:prstGeom>
        </p:spPr>
      </p:pic>
      <p:sp>
        <p:nvSpPr>
          <p:cNvPr id="16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26617" y="6310312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graphicFrame>
        <p:nvGraphicFramePr>
          <p:cNvPr id="17" name="图表 16"/>
          <p:cNvGraphicFramePr/>
          <p:nvPr userDrawn="1"/>
        </p:nvGraphicFramePr>
        <p:xfrm>
          <a:off x="813259" y="2043447"/>
          <a:ext cx="7071567" cy="38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0" name="组合 29"/>
          <p:cNvGrpSpPr/>
          <p:nvPr userDrawn="1"/>
        </p:nvGrpSpPr>
        <p:grpSpPr>
          <a:xfrm>
            <a:off x="6771480" y="1731361"/>
            <a:ext cx="4284572" cy="4596210"/>
            <a:chOff x="6672186" y="1396429"/>
            <a:chExt cx="5527355" cy="5929387"/>
          </a:xfrm>
        </p:grpSpPr>
        <p:graphicFrame>
          <p:nvGraphicFramePr>
            <p:cNvPr id="21" name="图表 20"/>
            <p:cNvGraphicFramePr/>
            <p:nvPr userDrawn="1"/>
          </p:nvGraphicFramePr>
          <p:xfrm>
            <a:off x="6672186" y="1396429"/>
            <a:ext cx="5527355" cy="27530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26" name="图表 25"/>
            <p:cNvGraphicFramePr/>
            <p:nvPr userDrawn="1"/>
          </p:nvGraphicFramePr>
          <p:xfrm>
            <a:off x="6672186" y="2982903"/>
            <a:ext cx="5527355" cy="27530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29" name="图表 28"/>
            <p:cNvGraphicFramePr/>
            <p:nvPr userDrawn="1"/>
          </p:nvGraphicFramePr>
          <p:xfrm>
            <a:off x="6672186" y="4572763"/>
            <a:ext cx="5527355" cy="27530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3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422551" y="2142471"/>
            <a:ext cx="2427522" cy="330008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添加标题文字</a:t>
            </a:r>
            <a:endParaRPr kumimoji="1"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9432209" y="2556778"/>
            <a:ext cx="2427522" cy="330007"/>
          </a:xfrm>
        </p:spPr>
        <p:txBody>
          <a:bodyPr anchor="b">
            <a:noAutofit/>
          </a:bodyPr>
          <a:lstStyle>
            <a:lvl1pPr marL="0" indent="0" algn="l">
              <a:buNone/>
              <a:defRPr sz="7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idx="17" hasCustomPrompt="1"/>
          </p:nvPr>
        </p:nvSpPr>
        <p:spPr>
          <a:xfrm>
            <a:off x="9422551" y="3377713"/>
            <a:ext cx="2427522" cy="330008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添加标题文字</a:t>
            </a:r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9432209" y="3792020"/>
            <a:ext cx="2427522" cy="330007"/>
          </a:xfrm>
        </p:spPr>
        <p:txBody>
          <a:bodyPr anchor="b">
            <a:noAutofit/>
          </a:bodyPr>
          <a:lstStyle>
            <a:lvl1pPr marL="0" indent="0" algn="l">
              <a:buNone/>
              <a:defRPr sz="7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idx="19" hasCustomPrompt="1"/>
          </p:nvPr>
        </p:nvSpPr>
        <p:spPr>
          <a:xfrm>
            <a:off x="9422551" y="4645039"/>
            <a:ext cx="2427522" cy="330008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添加标题文字</a:t>
            </a:r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idx="20" hasCustomPrompt="1"/>
          </p:nvPr>
        </p:nvSpPr>
        <p:spPr>
          <a:xfrm>
            <a:off x="9432209" y="5059346"/>
            <a:ext cx="2427522" cy="330007"/>
          </a:xfrm>
        </p:spPr>
        <p:txBody>
          <a:bodyPr anchor="b">
            <a:noAutofit/>
          </a:bodyPr>
          <a:lstStyle>
            <a:lvl1pPr marL="0" indent="0" algn="l">
              <a:buNone/>
              <a:defRPr sz="7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15725" y="-23071"/>
            <a:ext cx="13621332" cy="9080888"/>
          </a:xfrm>
          <a:prstGeom prst="rect">
            <a:avLst/>
          </a:prstGeom>
        </p:spPr>
      </p:pic>
      <p:sp>
        <p:nvSpPr>
          <p:cNvPr id="14" name="图形 24"/>
          <p:cNvSpPr/>
          <p:nvPr userDrawn="1"/>
        </p:nvSpPr>
        <p:spPr>
          <a:xfrm>
            <a:off x="8034731" y="1504804"/>
            <a:ext cx="2493490" cy="3057226"/>
          </a:xfrm>
          <a:custGeom>
            <a:avLst/>
            <a:gdLst>
              <a:gd name="connsiteX0" fmla="*/ 2491917 w 2493490"/>
              <a:gd name="connsiteY0" fmla="*/ 1192050 h 3057226"/>
              <a:gd name="connsiteX1" fmla="*/ 1399504 w 2493490"/>
              <a:gd name="connsiteY1" fmla="*/ 8772 h 3057226"/>
              <a:gd name="connsiteX2" fmla="*/ 3133 w 2493490"/>
              <a:gd name="connsiteY2" fmla="*/ 1154249 h 3057226"/>
              <a:gd name="connsiteX3" fmla="*/ 54170 w 2493490"/>
              <a:gd name="connsiteY3" fmla="*/ 1529994 h 3057226"/>
              <a:gd name="connsiteX4" fmla="*/ 710023 w 2493490"/>
              <a:gd name="connsiteY4" fmla="*/ 1964407 h 3057226"/>
              <a:gd name="connsiteX5" fmla="*/ 1023998 w 2493490"/>
              <a:gd name="connsiteY5" fmla="*/ 1885824 h 3057226"/>
              <a:gd name="connsiteX6" fmla="*/ 1071697 w 2493490"/>
              <a:gd name="connsiteY6" fmla="*/ 1822385 h 3057226"/>
              <a:gd name="connsiteX7" fmla="*/ 1023998 w 2493490"/>
              <a:gd name="connsiteY7" fmla="*/ 1758469 h 3057226"/>
              <a:gd name="connsiteX8" fmla="*/ 709201 w 2493490"/>
              <a:gd name="connsiteY8" fmla="*/ 1012716 h 3057226"/>
              <a:gd name="connsiteX9" fmla="*/ 1454954 w 2493490"/>
              <a:gd name="connsiteY9" fmla="*/ 697919 h 3057226"/>
              <a:gd name="connsiteX10" fmla="*/ 1811857 w 2493490"/>
              <a:gd name="connsiteY10" fmla="*/ 1228659 h 3057226"/>
              <a:gd name="connsiteX11" fmla="*/ 1640381 w 2493490"/>
              <a:gd name="connsiteY11" fmla="*/ 1636838 h 3057226"/>
              <a:gd name="connsiteX12" fmla="*/ 779782 w 2493490"/>
              <a:gd name="connsiteY12" fmla="*/ 2563022 h 3057226"/>
              <a:gd name="connsiteX13" fmla="*/ 782799 w 2493490"/>
              <a:gd name="connsiteY13" fmla="*/ 2686597 h 3057226"/>
              <a:gd name="connsiteX14" fmla="*/ 784433 w 2493490"/>
              <a:gd name="connsiteY14" fmla="*/ 2688112 h 3057226"/>
              <a:gd name="connsiteX15" fmla="*/ 1112002 w 2493490"/>
              <a:gd name="connsiteY15" fmla="*/ 3012938 h 3057226"/>
              <a:gd name="connsiteX16" fmla="*/ 1361107 w 2493490"/>
              <a:gd name="connsiteY16" fmla="*/ 2984438 h 3057226"/>
              <a:gd name="connsiteX17" fmla="*/ 2121778 w 2493490"/>
              <a:gd name="connsiteY17" fmla="*/ 2130517 h 3057226"/>
              <a:gd name="connsiteX18" fmla="*/ 2491917 w 2493490"/>
              <a:gd name="connsiteY18" fmla="*/ 1192050 h 30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93490" h="3057226">
                <a:moveTo>
                  <a:pt x="2491917" y="1192050"/>
                </a:moveTo>
                <a:cubicBezTo>
                  <a:pt x="2465803" y="598444"/>
                  <a:pt x="1989891" y="75430"/>
                  <a:pt x="1399504" y="8772"/>
                </a:cubicBezTo>
                <a:cubicBezTo>
                  <a:pt x="641337" y="-76966"/>
                  <a:pt x="65856" y="464888"/>
                  <a:pt x="3133" y="1154249"/>
                </a:cubicBezTo>
                <a:cubicBezTo>
                  <a:pt x="-8232" y="1281735"/>
                  <a:pt x="9214" y="1410151"/>
                  <a:pt x="54170" y="1529994"/>
                </a:cubicBezTo>
                <a:cubicBezTo>
                  <a:pt x="154217" y="1792931"/>
                  <a:pt x="429437" y="1972635"/>
                  <a:pt x="710023" y="1964407"/>
                </a:cubicBezTo>
                <a:cubicBezTo>
                  <a:pt x="818895" y="1961307"/>
                  <a:pt x="923712" y="1928633"/>
                  <a:pt x="1023998" y="1885824"/>
                </a:cubicBezTo>
                <a:cubicBezTo>
                  <a:pt x="1052128" y="1877477"/>
                  <a:pt x="1071494" y="1851719"/>
                  <a:pt x="1071697" y="1822385"/>
                </a:cubicBezTo>
                <a:cubicBezTo>
                  <a:pt x="1071697" y="1792216"/>
                  <a:pt x="1052379" y="1770036"/>
                  <a:pt x="1023998" y="1758469"/>
                </a:cubicBezTo>
                <a:cubicBezTo>
                  <a:pt x="731142" y="1639462"/>
                  <a:pt x="590193" y="1305585"/>
                  <a:pt x="709201" y="1012716"/>
                </a:cubicBezTo>
                <a:cubicBezTo>
                  <a:pt x="828208" y="719860"/>
                  <a:pt x="1162097" y="578923"/>
                  <a:pt x="1454954" y="697919"/>
                </a:cubicBezTo>
                <a:cubicBezTo>
                  <a:pt x="1670884" y="785672"/>
                  <a:pt x="1812048" y="995581"/>
                  <a:pt x="1811857" y="1228659"/>
                </a:cubicBezTo>
                <a:cubicBezTo>
                  <a:pt x="1811857" y="1388568"/>
                  <a:pt x="1737090" y="1549550"/>
                  <a:pt x="1640381" y="1636838"/>
                </a:cubicBezTo>
                <a:cubicBezTo>
                  <a:pt x="1640381" y="1636838"/>
                  <a:pt x="987390" y="2345517"/>
                  <a:pt x="779782" y="2563022"/>
                </a:cubicBezTo>
                <a:cubicBezTo>
                  <a:pt x="746489" y="2597985"/>
                  <a:pt x="747848" y="2653304"/>
                  <a:pt x="782799" y="2686597"/>
                </a:cubicBezTo>
                <a:cubicBezTo>
                  <a:pt x="783336" y="2687110"/>
                  <a:pt x="783884" y="2687610"/>
                  <a:pt x="784433" y="2688112"/>
                </a:cubicBezTo>
                <a:lnTo>
                  <a:pt x="1112002" y="3012938"/>
                </a:lnTo>
                <a:cubicBezTo>
                  <a:pt x="1184146" y="3078523"/>
                  <a:pt x="1273103" y="3072561"/>
                  <a:pt x="1361107" y="2984438"/>
                </a:cubicBezTo>
                <a:lnTo>
                  <a:pt x="2121778" y="2130517"/>
                </a:lnTo>
                <a:cubicBezTo>
                  <a:pt x="2378038" y="1874615"/>
                  <a:pt x="2508016" y="1558136"/>
                  <a:pt x="2491917" y="1192050"/>
                </a:cubicBezTo>
                <a:close/>
              </a:path>
            </a:pathLst>
          </a:custGeom>
          <a:gradFill flip="none" rotWithShape="1">
            <a:gsLst>
              <a:gs pos="7600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189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9930" y="-1084898"/>
            <a:ext cx="4951042" cy="3498658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577750" y="2711116"/>
            <a:ext cx="5903261" cy="3433010"/>
          </a:xfrm>
          <a:prstGeom prst="rect">
            <a:avLst/>
          </a:prstGeom>
          <a:solidFill>
            <a:srgbClr val="1A2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703447" y="246394"/>
            <a:ext cx="5416182" cy="562979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1A25AC"/>
                </a:solidFill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这里输入您的内容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577750" y="437146"/>
            <a:ext cx="85825" cy="562979"/>
          </a:xfrm>
          <a:prstGeom prst="rect">
            <a:avLst/>
          </a:prstGeom>
          <a:solidFill>
            <a:srgbClr val="F90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703447" y="757567"/>
            <a:ext cx="5392554" cy="330007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1A25AC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here.</a:t>
            </a:r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02477" y="2999084"/>
            <a:ext cx="5293677" cy="520399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轻装简行 粤来花开</a:t>
            </a:r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902477" y="3519483"/>
            <a:ext cx="5293677" cy="351481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思源黑体 CN Normal" pitchFamily="34" charset="-128"/>
                <a:ea typeface="思源黑体 CN Normal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引领低成本航司潮流</a:t>
            </a:r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902477" y="4030250"/>
            <a:ext cx="5293677" cy="1742457"/>
          </a:xfrm>
        </p:spPr>
        <p:txBody>
          <a:bodyPr anchor="b">
            <a:normAutofit/>
          </a:bodyPr>
          <a:lstStyle>
            <a:lvl1pPr marL="0" indent="0" algn="l">
              <a:buNone/>
              <a:defRPr sz="900" b="0" i="0">
                <a:solidFill>
                  <a:schemeClr val="bg1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九元航空的低成本大众化模式，把基本航空运输服务和其它服务进行明确划分，坚持只让旅客购买自己需要的服务，从而将机票价格降至最低，并在航班上推出</a:t>
            </a:r>
            <a:r>
              <a:rPr kumimoji="1" lang="en-US" altLang="zh-CN" dirty="0"/>
              <a:t>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29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99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199</a:t>
            </a:r>
            <a:r>
              <a:rPr kumimoji="1" lang="zh-CN" altLang="en-US" dirty="0"/>
              <a:t>元系列的特价机票，持续让利促销、回馈旅客。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  <a:p>
            <a:pPr lvl="0"/>
            <a:endParaRPr kumimoji="1" lang="zh-CN" altLang="en-US" dirty="0"/>
          </a:p>
          <a:p>
            <a:pPr lvl="0"/>
            <a:r>
              <a:rPr kumimoji="1" lang="zh-CN" altLang="en-US" dirty="0"/>
              <a:t>九元航空的低成本大众化模式，把基本航空运输服务和其它服务进行明确划分，坚持只让旅客购买自己需要的服务，从而将机票价格降至最低，并在航班上推出</a:t>
            </a:r>
            <a:r>
              <a:rPr kumimoji="1" lang="en-US" altLang="zh-CN" dirty="0"/>
              <a:t>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29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99</a:t>
            </a:r>
            <a:r>
              <a:rPr kumimoji="1" lang="zh-CN" altLang="en-US" dirty="0"/>
              <a:t>元、</a:t>
            </a:r>
            <a:r>
              <a:rPr kumimoji="1" lang="en-US" altLang="zh-CN" dirty="0"/>
              <a:t>199</a:t>
            </a:r>
            <a:r>
              <a:rPr kumimoji="1" lang="zh-CN" altLang="en-US" dirty="0"/>
              <a:t>元系列的特价机票，持续让利促销、回馈旅客。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22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26617" y="6310312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8676" y="2211326"/>
            <a:ext cx="1077325" cy="10773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D399-4136-344A-8EBD-93C8489377B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3CB-FDFC-B148-AD26-BAA3324D951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703447" y="246394"/>
            <a:ext cx="5416182" cy="562979"/>
          </a:xfrm>
        </p:spPr>
        <p:txBody>
          <a:bodyPr anchor="b"/>
          <a:lstStyle>
            <a:lvl1pPr marL="0" indent="0">
              <a:buNone/>
              <a:defRPr sz="2400" b="0" i="0">
                <a:solidFill>
                  <a:srgbClr val="1A25AC"/>
                </a:solidFill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这里输入您的内容</a:t>
            </a:r>
            <a:endParaRPr kumimoji="1"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577750" y="437146"/>
            <a:ext cx="85825" cy="562979"/>
          </a:xfrm>
          <a:prstGeom prst="rect">
            <a:avLst/>
          </a:prstGeom>
          <a:solidFill>
            <a:srgbClr val="F90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703447" y="757567"/>
            <a:ext cx="5392554" cy="330007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1A25AC"/>
                </a:solidFill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here.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9836967" y="437146"/>
            <a:ext cx="2057532" cy="38492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150894" y="1876927"/>
            <a:ext cx="3826042" cy="3826042"/>
          </a:xfrm>
          <a:prstGeom prst="rect">
            <a:avLst/>
          </a:prstGeom>
        </p:spPr>
      </p:pic>
      <p:sp>
        <p:nvSpPr>
          <p:cNvPr id="21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8738964" y="2061704"/>
            <a:ext cx="2427522" cy="330008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添加标题文字</a:t>
            </a:r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23" hasCustomPrompt="1"/>
          </p:nvPr>
        </p:nvSpPr>
        <p:spPr>
          <a:xfrm>
            <a:off x="8748622" y="2491728"/>
            <a:ext cx="2427522" cy="500035"/>
          </a:xfrm>
        </p:spPr>
        <p:txBody>
          <a:bodyPr anchor="b">
            <a:noAutofit/>
          </a:bodyPr>
          <a:lstStyle>
            <a:lvl1pPr marL="0" indent="0" algn="l">
              <a:buNone/>
              <a:defRPr sz="10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8738964" y="4740735"/>
            <a:ext cx="2427522" cy="330008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添加标题文字</a:t>
            </a:r>
            <a:endParaRPr kumimoji="1"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type="body" idx="25" hasCustomPrompt="1"/>
          </p:nvPr>
        </p:nvSpPr>
        <p:spPr>
          <a:xfrm>
            <a:off x="8748622" y="5170759"/>
            <a:ext cx="2427522" cy="500035"/>
          </a:xfrm>
        </p:spPr>
        <p:txBody>
          <a:bodyPr anchor="b">
            <a:noAutofit/>
          </a:bodyPr>
          <a:lstStyle>
            <a:lvl1pPr marL="0" indent="0" algn="l">
              <a:buNone/>
              <a:defRPr sz="10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idx="26" hasCustomPrompt="1"/>
          </p:nvPr>
        </p:nvSpPr>
        <p:spPr>
          <a:xfrm>
            <a:off x="1054796" y="2141914"/>
            <a:ext cx="2427522" cy="330008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0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添加标题文字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idx="27" hasCustomPrompt="1"/>
          </p:nvPr>
        </p:nvSpPr>
        <p:spPr>
          <a:xfrm>
            <a:off x="1064454" y="2571938"/>
            <a:ext cx="2427522" cy="500035"/>
          </a:xfrm>
        </p:spPr>
        <p:txBody>
          <a:bodyPr anchor="b">
            <a:noAutofit/>
          </a:bodyPr>
          <a:lstStyle>
            <a:lvl1pPr marL="0" indent="0" algn="r">
              <a:buNone/>
              <a:defRPr sz="10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28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1054796" y="4740735"/>
            <a:ext cx="2427522" cy="330008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0" i="0"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添加标题文字</a:t>
            </a:r>
            <a:endParaRPr kumimoji="1"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type="body" idx="29" hasCustomPrompt="1"/>
          </p:nvPr>
        </p:nvSpPr>
        <p:spPr>
          <a:xfrm>
            <a:off x="1064454" y="5170759"/>
            <a:ext cx="2427522" cy="500035"/>
          </a:xfrm>
        </p:spPr>
        <p:txBody>
          <a:bodyPr anchor="b">
            <a:noAutofit/>
          </a:bodyPr>
          <a:lstStyle>
            <a:lvl1pPr marL="0" indent="0" algn="r">
              <a:buNone/>
              <a:defRPr sz="1000" b="0" i="0">
                <a:latin typeface="思源黑体 CN Light" pitchFamily="34" charset="-128"/>
                <a:ea typeface="思源黑体 CN Light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九元航空秉承服务大众的理念，致力于为广大旅客提供经济、真诚、热情的航空运输服务。</a:t>
            </a:r>
            <a:endParaRPr kumimoji="1"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19" hasCustomPrompt="1"/>
          </p:nvPr>
        </p:nvSpPr>
        <p:spPr>
          <a:xfrm>
            <a:off x="8010853" y="2061704"/>
            <a:ext cx="663944" cy="74431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4400" b="0" i="0" kern="1200" dirty="0" smtClean="0">
                <a:solidFill>
                  <a:schemeClr val="tx1"/>
                </a:solidFill>
                <a:latin typeface="思源黑体 CN Medium" pitchFamily="34" charset="-128"/>
                <a:ea typeface="思源黑体 CN Medium" pitchFamily="34" charset="-128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2.</a:t>
            </a:r>
            <a:endParaRPr kumimoji="1"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3553153" y="2125998"/>
            <a:ext cx="663944" cy="7602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4400" b="0" i="0" kern="1200" dirty="0" smtClean="0">
                <a:solidFill>
                  <a:schemeClr val="tx1"/>
                </a:solidFill>
                <a:latin typeface="思源黑体 CN Medium" pitchFamily="34" charset="-128"/>
                <a:ea typeface="思源黑体 CN Medium" pitchFamily="34" charset="-128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1.</a:t>
            </a:r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31" hasCustomPrompt="1"/>
          </p:nvPr>
        </p:nvSpPr>
        <p:spPr>
          <a:xfrm>
            <a:off x="3553153" y="4740610"/>
            <a:ext cx="663944" cy="7602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4400" b="0" i="0" kern="1200" dirty="0" smtClean="0">
                <a:solidFill>
                  <a:schemeClr val="tx1"/>
                </a:solidFill>
                <a:latin typeface="思源黑体 CN Medium" pitchFamily="34" charset="-128"/>
                <a:ea typeface="思源黑体 CN Medium" pitchFamily="34" charset="-128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3.</a:t>
            </a:r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idx="32" hasCustomPrompt="1"/>
          </p:nvPr>
        </p:nvSpPr>
        <p:spPr>
          <a:xfrm>
            <a:off x="8010853" y="4754898"/>
            <a:ext cx="663944" cy="744314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4400" b="0" i="0" kern="1200" dirty="0" smtClean="0">
                <a:solidFill>
                  <a:schemeClr val="tx1"/>
                </a:solidFill>
                <a:latin typeface="思源黑体 CN Medium" pitchFamily="34" charset="-128"/>
                <a:ea typeface="思源黑体 CN Medium" pitchFamily="34" charset="-128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4.</a:t>
            </a:r>
            <a:endParaRPr kumimoji="1" lang="zh-CN" altLang="en-US" dirty="0"/>
          </a:p>
        </p:txBody>
      </p:sp>
      <p:sp>
        <p:nvSpPr>
          <p:cNvPr id="39" name="文本占位符 4"/>
          <p:cNvSpPr>
            <a:spLocks noGrp="1"/>
          </p:cNvSpPr>
          <p:nvPr>
            <p:ph type="body" sz="quarter" idx="33" hasCustomPrompt="1"/>
          </p:nvPr>
        </p:nvSpPr>
        <p:spPr>
          <a:xfrm>
            <a:off x="4865444" y="3414712"/>
            <a:ext cx="2396941" cy="562979"/>
          </a:xfrm>
        </p:spPr>
        <p:txBody>
          <a:bodyPr anchor="b"/>
          <a:lstStyle>
            <a:lvl1pPr marL="0" indent="0" algn="ctr">
              <a:buNone/>
              <a:defRPr sz="2400" b="0" i="0">
                <a:solidFill>
                  <a:srgbClr val="1A25AC"/>
                </a:solidFill>
                <a:latin typeface="思源黑体 CN" pitchFamily="34" charset="-128"/>
                <a:ea typeface="思源黑体 CN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输入您的内容</a:t>
            </a:r>
            <a:endParaRPr kumimoji="1"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D399-4136-344A-8EBD-93C8489377B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4F3CB-FDFC-B148-AD26-BAA3324D951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NDliNWI5NDAyYzA3MmY3YzEyNGU0MDQzODA0YWQ5M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35" baseType="lpstr">
      <vt:lpstr>Arial</vt:lpstr>
      <vt:lpstr>宋体</vt:lpstr>
      <vt:lpstr>Wingdings</vt:lpstr>
      <vt:lpstr>思源黑体 CN Normal</vt:lpstr>
      <vt:lpstr>汉仪中黑KW</vt:lpstr>
      <vt:lpstr>思源黑体 CN</vt:lpstr>
      <vt:lpstr>思源黑体 CN Light</vt:lpstr>
      <vt:lpstr>华文楷体</vt:lpstr>
      <vt:lpstr>汉仪楷体简</vt:lpstr>
      <vt:lpstr>思源黑体 CN Medium</vt:lpstr>
      <vt:lpstr>OPPOSans M</vt:lpstr>
      <vt:lpstr>苹方-简</vt:lpstr>
      <vt:lpstr>OPPOSans H</vt:lpstr>
      <vt:lpstr>微软雅黑</vt:lpstr>
      <vt:lpstr>汉仪旗黑</vt:lpstr>
      <vt:lpstr>思源黑体 CN Regular</vt:lpstr>
      <vt:lpstr>Microsoft Yahei</vt:lpstr>
      <vt:lpstr>Calibri</vt:lpstr>
      <vt:lpstr>OPPOSans B</vt:lpstr>
      <vt:lpstr>Calibri</vt:lpstr>
      <vt:lpstr>等线</vt:lpstr>
      <vt:lpstr>宋体</vt:lpstr>
      <vt:lpstr>Arial Unicode MS</vt:lpstr>
      <vt:lpstr>等线 Light</vt:lpstr>
      <vt:lpstr>汉仪中等线KW</vt:lpstr>
      <vt:lpstr>Wingdings</vt:lpstr>
      <vt:lpstr>OPPOSans R</vt:lpstr>
      <vt:lpstr>思源宋体 Heavy</vt:lpstr>
      <vt:lpstr>Thonburi</vt:lpstr>
      <vt:lpstr>汉仪书宋二KW</vt:lpstr>
      <vt:lpstr>黑体</vt:lpstr>
      <vt:lpstr>宋体-简</vt:lpstr>
      <vt:lpstr>Helvetica Neue</vt:lpstr>
      <vt:lpstr>Arial Black</vt:lpstr>
      <vt:lpstr>Office 主题​​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Microsoft Office User</dc:creator>
  <cp:lastModifiedBy>hoey</cp:lastModifiedBy>
  <cp:revision>466</cp:revision>
  <dcterms:created xsi:type="dcterms:W3CDTF">2025-10-22T06:18:25Z</dcterms:created>
  <dcterms:modified xsi:type="dcterms:W3CDTF">2025-10-22T06:18:25Z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F7455049DE3B41DABD23584536AD45C1_12</vt:lpwstr>
  </property>
  <property fmtid="{D5CDD505-2E9C-101B-9397-08002B2CF9AE}" pid="3" name="KSOProductBuildVer">
    <vt:lpwstr>2052-12.1.21861.21861</vt:lpwstr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2023-09-05T01:11:30Z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b9d6b8b3-3a4c-4838-850a-ffa01dc1aa4f</vt:lpwstr>
  </property>
  <property fmtid="{D5CDD505-2E9C-101B-9397-08002B2CF9AE}" pid="9" name="MSIP_Label_defa4170-0d19-0005-0004-bc88714345d2_ActionId">
    <vt:lpwstr>4526359e-2994-47ed-a14a-f473f0f32c99</vt:lpwstr>
  </property>
  <property fmtid="{D5CDD505-2E9C-101B-9397-08002B2CF9AE}" pid="10" name="MSIP_Label_defa4170-0d19-0005-0004-bc88714345d2_ContentBits">
    <vt:lpwstr>0</vt:lpwstr>
  </property>
</Properties>
</file>